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0" r:id="rId1"/>
  </p:sldMasterIdLst>
  <p:notesMasterIdLst>
    <p:notesMasterId r:id="rId6"/>
  </p:notesMasterIdLst>
  <p:sldIdLst>
    <p:sldId id="370" r:id="rId2"/>
    <p:sldId id="371" r:id="rId3"/>
    <p:sldId id="372" r:id="rId4"/>
    <p:sldId id="373" r:id="rId5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FFFF66"/>
    <a:srgbClr val="66CCFF"/>
    <a:srgbClr val="993366"/>
    <a:srgbClr val="CC00FF"/>
    <a:srgbClr val="FFFF00"/>
    <a:srgbClr val="FF33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45" autoAdjust="0"/>
    <p:restoredTop sz="93827" autoAdjust="0"/>
  </p:normalViewPr>
  <p:slideViewPr>
    <p:cSldViewPr>
      <p:cViewPr varScale="1">
        <p:scale>
          <a:sx n="110" d="100"/>
          <a:sy n="110" d="100"/>
        </p:scale>
        <p:origin x="-169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</c:spPr>
    </c:sideWall>
    <c:backWall>
      <c:thickness val="0"/>
      <c:spPr>
        <a:noFill/>
      </c:spPr>
    </c:backWall>
    <c:plotArea>
      <c:layout>
        <c:manualLayout>
          <c:layoutTarget val="inner"/>
          <c:xMode val="edge"/>
          <c:yMode val="edge"/>
          <c:x val="2.6533433354995972E-2"/>
          <c:y val="2.6945308545964077E-2"/>
          <c:w val="0.77943306200982587"/>
          <c:h val="0.9461093829080723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План, млн. рублей</c:v>
                </c:pt>
              </c:strCache>
            </c:strRef>
          </c:tx>
          <c:invertIfNegative val="0"/>
          <c:cat>
            <c:numRef>
              <c:f>Лист1!$A$2:$A$8</c:f>
              <c:numCache>
                <c:formatCode>General</c:formatCode>
                <c:ptCount val="7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634.29999999999995</c:v>
                </c:pt>
                <c:pt idx="1">
                  <c:v>727</c:v>
                </c:pt>
                <c:pt idx="2">
                  <c:v>909.8</c:v>
                </c:pt>
                <c:pt idx="3">
                  <c:v>1483.8</c:v>
                </c:pt>
                <c:pt idx="4">
                  <c:v>1033.4000000000001</c:v>
                </c:pt>
                <c:pt idx="5">
                  <c:v>858.3</c:v>
                </c:pt>
                <c:pt idx="6">
                  <c:v>895.5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Факт, млн. рублей</c:v>
                </c:pt>
              </c:strCache>
            </c:strRef>
          </c:tx>
          <c:invertIfNegative val="0"/>
          <c:cat>
            <c:numRef>
              <c:f>Лист1!$A$2:$A$8</c:f>
              <c:numCache>
                <c:formatCode>General</c:formatCode>
                <c:ptCount val="7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640.4</c:v>
                </c:pt>
                <c:pt idx="1">
                  <c:v>748.2</c:v>
                </c:pt>
                <c:pt idx="2">
                  <c:v>951.1</c:v>
                </c:pt>
                <c:pt idx="3">
                  <c:v>1416.8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4969856"/>
        <c:axId val="99599488"/>
        <c:axId val="0"/>
      </c:bar3DChart>
      <c:catAx>
        <c:axId val="54969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99599488"/>
        <c:crosses val="autoZero"/>
        <c:auto val="1"/>
        <c:lblAlgn val="ctr"/>
        <c:lblOffset val="100"/>
        <c:noMultiLvlLbl val="0"/>
      </c:catAx>
      <c:valAx>
        <c:axId val="9959948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5496985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</c:spPr>
    </c:sideWall>
    <c:backWall>
      <c:thickness val="0"/>
      <c:spPr>
        <a:noFill/>
      </c:spPr>
    </c:backWall>
    <c:plotArea>
      <c:layout>
        <c:manualLayout>
          <c:layoutTarget val="inner"/>
          <c:xMode val="edge"/>
          <c:yMode val="edge"/>
          <c:x val="2.6533433354995955E-2"/>
          <c:y val="2.6945308545964088E-2"/>
          <c:w val="0.77943306200982654"/>
          <c:h val="0.9461093829080725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План, млн. рублей</c:v>
                </c:pt>
              </c:strCache>
            </c:strRef>
          </c:tx>
          <c:invertIfNegative val="0"/>
          <c:cat>
            <c:numRef>
              <c:f>Лист1!$A$2:$A$8</c:f>
              <c:numCache>
                <c:formatCode>General</c:formatCode>
                <c:ptCount val="7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650.5</c:v>
                </c:pt>
                <c:pt idx="1">
                  <c:v>752.49900000000002</c:v>
                </c:pt>
                <c:pt idx="2">
                  <c:v>942</c:v>
                </c:pt>
                <c:pt idx="3">
                  <c:v>1543.2</c:v>
                </c:pt>
                <c:pt idx="4">
                  <c:v>1033.4000000000001</c:v>
                </c:pt>
                <c:pt idx="5">
                  <c:v>858.3</c:v>
                </c:pt>
                <c:pt idx="6">
                  <c:v>895.5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Факт, млн. рублей</c:v>
                </c:pt>
              </c:strCache>
            </c:strRef>
          </c:tx>
          <c:invertIfNegative val="0"/>
          <c:cat>
            <c:numRef>
              <c:f>Лист1!$A$2:$A$8</c:f>
              <c:numCache>
                <c:formatCode>General</c:formatCode>
                <c:ptCount val="7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643.1</c:v>
                </c:pt>
                <c:pt idx="1">
                  <c:v>741.43700000000001</c:v>
                </c:pt>
                <c:pt idx="2">
                  <c:v>929.9</c:v>
                </c:pt>
                <c:pt idx="3">
                  <c:v>1456.7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9555328"/>
        <c:axId val="114754688"/>
        <c:axId val="0"/>
      </c:bar3DChart>
      <c:catAx>
        <c:axId val="59555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14754688"/>
        <c:crosses val="autoZero"/>
        <c:auto val="1"/>
        <c:lblAlgn val="ctr"/>
        <c:lblOffset val="100"/>
        <c:noMultiLvlLbl val="0"/>
      </c:catAx>
      <c:valAx>
        <c:axId val="11475468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5955532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</c:spPr>
    </c:sideWall>
    <c:backWall>
      <c:thickness val="0"/>
      <c:spPr>
        <a:noFill/>
      </c:spPr>
    </c:backWall>
    <c:plotArea>
      <c:layout>
        <c:manualLayout>
          <c:layoutTarget val="inner"/>
          <c:xMode val="edge"/>
          <c:yMode val="edge"/>
          <c:x val="2.6533433354995955E-2"/>
          <c:y val="2.6945308545964108E-2"/>
          <c:w val="0.78574294214223106"/>
          <c:h val="0.9461093829080728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План, млн. рублей</c:v>
                </c:pt>
              </c:strCache>
            </c:strRef>
          </c:tx>
          <c:invertIfNegative val="0"/>
          <c:cat>
            <c:numRef>
              <c:f>Лист1!$A$2:$A$8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504150.1</c:v>
                </c:pt>
                <c:pt idx="1">
                  <c:v>558286.69999999995</c:v>
                </c:pt>
                <c:pt idx="2">
                  <c:v>557639.19999999995</c:v>
                </c:pt>
                <c:pt idx="3">
                  <c:v>640443.69999999995</c:v>
                </c:pt>
                <c:pt idx="4">
                  <c:v>748220.5</c:v>
                </c:pt>
                <c:pt idx="5">
                  <c:v>951149.8</c:v>
                </c:pt>
                <c:pt idx="6">
                  <c:v>1416832.6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Факт, млн. рублей</c:v>
                </c:pt>
              </c:strCache>
            </c:strRef>
          </c:tx>
          <c:invertIfNegative val="0"/>
          <c:cat>
            <c:numRef>
              <c:f>Лист1!$A$2:$A$8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501284.2</c:v>
                </c:pt>
                <c:pt idx="1">
                  <c:v>543685.05000000005</c:v>
                </c:pt>
                <c:pt idx="2">
                  <c:v>568629.80000000005</c:v>
                </c:pt>
                <c:pt idx="3">
                  <c:v>643130.4</c:v>
                </c:pt>
                <c:pt idx="4">
                  <c:v>741437.8</c:v>
                </c:pt>
                <c:pt idx="5">
                  <c:v>929922.8</c:v>
                </c:pt>
                <c:pt idx="6">
                  <c:v>1456702.6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Дефицит(-)</c:v>
                </c:pt>
              </c:strCache>
            </c:strRef>
          </c:tx>
          <c:invertIfNegative val="0"/>
          <c:cat>
            <c:numRef>
              <c:f>Лист1!$A$2:$A$8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Лист1!$D$2:$D$8</c:f>
              <c:numCache>
                <c:formatCode>General</c:formatCode>
                <c:ptCount val="7"/>
                <c:pt idx="2">
                  <c:v>-10990.6</c:v>
                </c:pt>
                <c:pt idx="6">
                  <c:v>-39870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Профицит (+)</c:v>
                </c:pt>
              </c:strCache>
            </c:strRef>
          </c:tx>
          <c:invertIfNegative val="0"/>
          <c:cat>
            <c:numRef>
              <c:f>Лист1!$A$2:$A$8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Лист1!$E$2:$E$8</c:f>
              <c:numCache>
                <c:formatCode>General</c:formatCode>
                <c:ptCount val="7"/>
                <c:pt idx="0">
                  <c:v>2865.3</c:v>
                </c:pt>
                <c:pt idx="1">
                  <c:v>14601.65</c:v>
                </c:pt>
                <c:pt idx="3">
                  <c:v>2686.7</c:v>
                </c:pt>
                <c:pt idx="4">
                  <c:v>6782.7</c:v>
                </c:pt>
                <c:pt idx="5">
                  <c:v>21226.9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8150656"/>
        <c:axId val="114757568"/>
        <c:axId val="0"/>
      </c:bar3DChart>
      <c:catAx>
        <c:axId val="38150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14757568"/>
        <c:crosses val="autoZero"/>
        <c:auto val="1"/>
        <c:lblAlgn val="ctr"/>
        <c:lblOffset val="100"/>
        <c:noMultiLvlLbl val="0"/>
      </c:catAx>
      <c:valAx>
        <c:axId val="11475756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381506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010937531157535"/>
          <c:y val="0.38771656544334604"/>
          <c:w val="0.17989062468842493"/>
          <c:h val="0.22456686911330839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начало года</c:v>
                </c:pt>
              </c:strCache>
            </c:strRef>
          </c:tx>
          <c:invertIfNegative val="0"/>
          <c:cat>
            <c:numRef>
              <c:f>Лист1!$A$2:$A$8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2023</c:v>
                </c:pt>
                <c:pt idx="1">
                  <c:v>2000</c:v>
                </c:pt>
                <c:pt idx="2">
                  <c:v>2000</c:v>
                </c:pt>
                <c:pt idx="3">
                  <c:v>2000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конец года</c:v>
                </c:pt>
              </c:strCache>
            </c:strRef>
          </c:tx>
          <c:invertIfNegative val="0"/>
          <c:cat>
            <c:numRef>
              <c:f>Лист1!$A$2:$A$8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2000</c:v>
                </c:pt>
                <c:pt idx="1">
                  <c:v>2000</c:v>
                </c:pt>
                <c:pt idx="2">
                  <c:v>2000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6000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1666816"/>
        <c:axId val="114760448"/>
        <c:axId val="0"/>
      </c:bar3DChart>
      <c:catAx>
        <c:axId val="61666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14760448"/>
        <c:crosses val="autoZero"/>
        <c:auto val="1"/>
        <c:lblAlgn val="ctr"/>
        <c:lblOffset val="100"/>
        <c:noMultiLvlLbl val="0"/>
      </c:catAx>
      <c:valAx>
        <c:axId val="1147604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6166681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0.15929</cdr:x>
      <cdr:y>0.15254</cdr:y>
    </cdr:from>
    <cdr:to>
      <cdr:x>0.27167</cdr:x>
      <cdr:y>0.23729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96144" y="648072"/>
          <a:ext cx="91440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0.27434</cdr:x>
      <cdr:y>0.0339</cdr:y>
    </cdr:from>
    <cdr:to>
      <cdr:x>0.39823</cdr:x>
      <cdr:y>0.24907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232248" y="144016"/>
          <a:ext cx="1008111" cy="9141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0.19469</cdr:x>
      <cdr:y>0.77193</cdr:y>
    </cdr:from>
    <cdr:to>
      <cdr:x>0.32477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584176" y="3168352"/>
          <a:ext cx="1058416" cy="9361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0.0885</cdr:x>
      <cdr:y>0.01389</cdr:y>
    </cdr:from>
    <cdr:to>
      <cdr:x>0.19469</cdr:x>
      <cdr:y>0.09722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20080" y="72008"/>
          <a:ext cx="864096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  <cdr:relSizeAnchor xmlns:cdr="http://schemas.openxmlformats.org/drawingml/2006/chartDrawing">
    <cdr:from>
      <cdr:x>0.26549</cdr:x>
      <cdr:y>0.01389</cdr:y>
    </cdr:from>
    <cdr:to>
      <cdr:x>0.36283</cdr:x>
      <cdr:y>0.08333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160240" y="72008"/>
          <a:ext cx="79208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  <cdr:relSizeAnchor xmlns:cdr="http://schemas.openxmlformats.org/drawingml/2006/chartDrawing">
    <cdr:from>
      <cdr:x>0.46903</cdr:x>
      <cdr:y>0.75</cdr:y>
    </cdr:from>
    <cdr:to>
      <cdr:x>0.53097</cdr:x>
      <cdr:y>0.85692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816424" y="3888432"/>
          <a:ext cx="504056" cy="5543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  <cdr:relSizeAnchor xmlns:cdr="http://schemas.openxmlformats.org/drawingml/2006/chartDrawing">
    <cdr:from>
      <cdr:x>0.15044</cdr:x>
      <cdr:y>0.59722</cdr:y>
    </cdr:from>
    <cdr:to>
      <cdr:x>0.22124</cdr:x>
      <cdr:y>0.77359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1224136" y="3096344"/>
          <a:ext cx="576064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  <cdr:relSizeAnchor xmlns:cdr="http://schemas.openxmlformats.org/drawingml/2006/chartDrawing">
    <cdr:from>
      <cdr:x>0.33628</cdr:x>
      <cdr:y>0.61111</cdr:y>
    </cdr:from>
    <cdr:to>
      <cdr:x>0.40708</cdr:x>
      <cdr:y>0.81526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2736304" y="3168352"/>
          <a:ext cx="576064" cy="1058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  <cdr:relSizeAnchor xmlns:cdr="http://schemas.openxmlformats.org/drawingml/2006/chartDrawing">
    <cdr:from>
      <cdr:x>0.68142</cdr:x>
      <cdr:y>0.76389</cdr:y>
    </cdr:from>
    <cdr:to>
      <cdr:x>0.82034</cdr:x>
      <cdr:y>0.94026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5544616" y="3960440"/>
          <a:ext cx="1130424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0.15929</cdr:x>
      <cdr:y>0.15254</cdr:y>
    </cdr:from>
    <cdr:to>
      <cdr:x>0.27167</cdr:x>
      <cdr:y>0.23729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96144" y="648072"/>
          <a:ext cx="91440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0.27434</cdr:x>
      <cdr:y>0.0339</cdr:y>
    </cdr:from>
    <cdr:to>
      <cdr:x>0.39823</cdr:x>
      <cdr:y>0.24907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232248" y="144016"/>
          <a:ext cx="1008111" cy="9141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0.19469</cdr:x>
      <cdr:y>0.77193</cdr:y>
    </cdr:from>
    <cdr:to>
      <cdr:x>0.32477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584176" y="3168352"/>
          <a:ext cx="1058416" cy="9361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0.0885</cdr:x>
      <cdr:y>0.01389</cdr:y>
    </cdr:from>
    <cdr:to>
      <cdr:x>0.19469</cdr:x>
      <cdr:y>0.09722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20080" y="72008"/>
          <a:ext cx="864096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  <cdr:relSizeAnchor xmlns:cdr="http://schemas.openxmlformats.org/drawingml/2006/chartDrawing">
    <cdr:from>
      <cdr:x>0.26549</cdr:x>
      <cdr:y>0.01389</cdr:y>
    </cdr:from>
    <cdr:to>
      <cdr:x>0.36283</cdr:x>
      <cdr:y>0.08333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160240" y="72008"/>
          <a:ext cx="79208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  <cdr:relSizeAnchor xmlns:cdr="http://schemas.openxmlformats.org/drawingml/2006/chartDrawing">
    <cdr:from>
      <cdr:x>0.46903</cdr:x>
      <cdr:y>0.75</cdr:y>
    </cdr:from>
    <cdr:to>
      <cdr:x>0.53097</cdr:x>
      <cdr:y>0.85692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816424" y="3888432"/>
          <a:ext cx="504056" cy="5543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  <cdr:relSizeAnchor xmlns:cdr="http://schemas.openxmlformats.org/drawingml/2006/chartDrawing">
    <cdr:from>
      <cdr:x>0.15044</cdr:x>
      <cdr:y>0.34722</cdr:y>
    </cdr:from>
    <cdr:to>
      <cdr:x>0.22124</cdr:x>
      <cdr:y>0.77359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1224116" y="1800200"/>
          <a:ext cx="576093" cy="22105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  <cdr:relSizeAnchor xmlns:cdr="http://schemas.openxmlformats.org/drawingml/2006/chartDrawing">
    <cdr:from>
      <cdr:x>0.33628</cdr:x>
      <cdr:y>0.375</cdr:y>
    </cdr:from>
    <cdr:to>
      <cdr:x>0.40708</cdr:x>
      <cdr:y>0.81526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2736278" y="1944216"/>
          <a:ext cx="576093" cy="22825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  <cdr:relSizeAnchor xmlns:cdr="http://schemas.openxmlformats.org/drawingml/2006/chartDrawing">
    <cdr:from>
      <cdr:x>0.68142</cdr:x>
      <cdr:y>0.76389</cdr:y>
    </cdr:from>
    <cdr:to>
      <cdr:x>0.82034</cdr:x>
      <cdr:y>0.94026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5544616" y="3960440"/>
          <a:ext cx="1130424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0.15929</cdr:x>
      <cdr:y>0.15254</cdr:y>
    </cdr:from>
    <cdr:to>
      <cdr:x>0.27167</cdr:x>
      <cdr:y>0.23729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96144" y="648072"/>
          <a:ext cx="91440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0.27434</cdr:x>
      <cdr:y>0.0339</cdr:y>
    </cdr:from>
    <cdr:to>
      <cdr:x>0.39823</cdr:x>
      <cdr:y>0.24907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232248" y="144016"/>
          <a:ext cx="1008111" cy="9141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0.19469</cdr:x>
      <cdr:y>0.77193</cdr:y>
    </cdr:from>
    <cdr:to>
      <cdr:x>0.32477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584176" y="3168352"/>
          <a:ext cx="1058416" cy="9361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0.0885</cdr:x>
      <cdr:y>0</cdr:y>
    </cdr:from>
    <cdr:to>
      <cdr:x>0.19469</cdr:x>
      <cdr:y>0.09722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20116" y="0"/>
          <a:ext cx="864058" cy="5040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  <cdr:relSizeAnchor xmlns:cdr="http://schemas.openxmlformats.org/drawingml/2006/chartDrawing">
    <cdr:from>
      <cdr:x>0.26549</cdr:x>
      <cdr:y>0</cdr:y>
    </cdr:from>
    <cdr:to>
      <cdr:x>0.36283</cdr:x>
      <cdr:y>0.08333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160267" y="0"/>
          <a:ext cx="792046" cy="432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  <cdr:relSizeAnchor xmlns:cdr="http://schemas.openxmlformats.org/drawingml/2006/chartDrawing">
    <cdr:from>
      <cdr:x>0.46903</cdr:x>
      <cdr:y>0.75</cdr:y>
    </cdr:from>
    <cdr:to>
      <cdr:x>0.53097</cdr:x>
      <cdr:y>0.85692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816424" y="3888432"/>
          <a:ext cx="504056" cy="5543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  <cdr:relSizeAnchor xmlns:cdr="http://schemas.openxmlformats.org/drawingml/2006/chartDrawing">
    <cdr:from>
      <cdr:x>0.15044</cdr:x>
      <cdr:y>0.19444</cdr:y>
    </cdr:from>
    <cdr:to>
      <cdr:x>0.22124</cdr:x>
      <cdr:y>0.77359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1224116" y="1008112"/>
          <a:ext cx="576093" cy="30026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  <cdr:relSizeAnchor xmlns:cdr="http://schemas.openxmlformats.org/drawingml/2006/chartDrawing">
    <cdr:from>
      <cdr:x>0.32743</cdr:x>
      <cdr:y>0.19444</cdr:y>
    </cdr:from>
    <cdr:to>
      <cdr:x>0.39823</cdr:x>
      <cdr:y>0.62082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2664296" y="1008112"/>
          <a:ext cx="576093" cy="22105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  <cdr:relSizeAnchor xmlns:cdr="http://schemas.openxmlformats.org/drawingml/2006/chartDrawing">
    <cdr:from>
      <cdr:x>0.68142</cdr:x>
      <cdr:y>0.76389</cdr:y>
    </cdr:from>
    <cdr:to>
      <cdr:x>0.82034</cdr:x>
      <cdr:y>0.94026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5544616" y="3960440"/>
          <a:ext cx="1130424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F20707-FB54-4708-9E3F-959429A44D3A}" type="datetimeFigureOut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FDDC89-129A-41EF-8315-914F5C96B6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9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B2A890-E11C-44CF-94B3-C94834575255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FD2FA-0951-40CB-84AB-7CAF41EC4C80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3AAE6-BB7F-4B41-8F19-CE9A773570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F7FE-EF32-4EBD-83CC-73046D318F09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296B6-2E1C-4DA7-8AF3-DB6981AA3C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8BF18-AB7D-4358-8EA5-9E09C91BEC6B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02B4F-B2A3-4C02-A45C-B60D817521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59766-BE97-4877-9D76-3D87292FF5D8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51E0E-AEBE-45B4-8AEF-D0AE79C992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F1A91-EBA3-48A9-B2DE-A75FDC1B9194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11AB2-2EB6-46D0-9F91-518E263FC5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7C93F-F4B2-45A1-A959-F7EDE2E2ED0D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EBBF6-64B8-47F0-9521-0DA6A91D12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FD666-C9DF-4FD8-A8CD-37D8F511A610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84085-55A0-475D-A5C2-D8034E7281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3E3FB-5A6B-48F9-970D-DB045FAA6851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F5CC6-9D99-4B03-A943-8BFE05AC60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172F6-F05A-4D3E-9C99-79485C84CDB3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7799D-A46A-466C-A664-6D1A4586E8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59CD8-03FE-4D77-98F3-CB75E8185F7A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7F58B-BBFC-4352-A11E-82B89AD1A7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FBD5C-71AF-4D54-ABE1-8723CEB34F35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FFF21-BADE-4CD1-87F1-7B1B2ECD79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4349453-88D7-4FEC-B6DB-E674280B1398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8CE1212-E60A-4EB6-A5CD-EF44B2FCD6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0" r:id="rId2"/>
    <p:sldLayoutId id="2147483749" r:id="rId3"/>
    <p:sldLayoutId id="2147483748" r:id="rId4"/>
    <p:sldLayoutId id="2147483747" r:id="rId5"/>
    <p:sldLayoutId id="2147483746" r:id="rId6"/>
    <p:sldLayoutId id="2147483745" r:id="rId7"/>
    <p:sldLayoutId id="2147483744" r:id="rId8"/>
    <p:sldLayoutId id="2147483743" r:id="rId9"/>
    <p:sldLayoutId id="2147483742" r:id="rId10"/>
    <p:sldLayoutId id="2147483741" r:id="rId11"/>
  </p:sldLayoutIdLst>
  <p:transition spd="med">
    <p:cover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WordArt 37"/>
          <p:cNvSpPr>
            <a:spLocks noChangeArrowheads="1" noChangeShapeType="1" noTextEdit="1"/>
          </p:cNvSpPr>
          <p:nvPr/>
        </p:nvSpPr>
        <p:spPr bwMode="auto">
          <a:xfrm>
            <a:off x="301625" y="1285875"/>
            <a:ext cx="871537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2800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1"/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5843" name="Прямоугольник 1"/>
          <p:cNvSpPr>
            <a:spLocks noChangeArrowheads="1"/>
          </p:cNvSpPr>
          <p:nvPr/>
        </p:nvSpPr>
        <p:spPr bwMode="auto">
          <a:xfrm>
            <a:off x="7164388" y="1897063"/>
            <a:ext cx="12430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млн.руб. </a:t>
            </a: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8388350" y="6524625"/>
            <a:ext cx="654050" cy="288925"/>
          </a:xfrm>
          <a:prstGeom prst="ellips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774933621"/>
              </p:ext>
            </p:extLst>
          </p:nvPr>
        </p:nvGraphicFramePr>
        <p:xfrm>
          <a:off x="467544" y="1268760"/>
          <a:ext cx="8136904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1520" y="188640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/>
              <a:t>                                                           ДОХОДЫ</a:t>
            </a:r>
            <a:endParaRPr lang="ru-RU" sz="1400" dirty="0" smtClean="0"/>
          </a:p>
          <a:p>
            <a:r>
              <a:rPr lang="ru-RU" sz="1400" b="1" i="1" dirty="0" smtClean="0"/>
              <a:t>Доходы - это поступающие в бюджет денежные средства (налоги юридических и физических лиц, доходы от использования имущества, административные платежи и сборы, безвозмездные поступления)</a:t>
            </a:r>
            <a:endParaRPr lang="ru-RU" sz="1400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663109914"/>
              </p:ext>
            </p:extLst>
          </p:nvPr>
        </p:nvGraphicFramePr>
        <p:xfrm>
          <a:off x="467544" y="1700808"/>
          <a:ext cx="835292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23528" y="188640"/>
            <a:ext cx="856895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/>
              <a:t>                                                РАСХОДЫ</a:t>
            </a:r>
            <a:endParaRPr lang="ru-RU" sz="1400" dirty="0" smtClean="0"/>
          </a:p>
          <a:p>
            <a:r>
              <a:rPr lang="ru-RU" sz="1400" b="1" i="1" dirty="0" smtClean="0"/>
              <a:t>Расходы - это выплачиваемые из бюджета денежные средства (социальные выплаты населению, содержание муниципальных учреждений (образование, жилищно-коммунальное хозяйство, культура, молодежная политика, физическая культура и спорт и другие), капитальное строительство и другие расходы)</a:t>
            </a:r>
            <a:endParaRPr lang="ru-RU" sz="1400" dirty="0"/>
          </a:p>
        </p:txBody>
      </p:sp>
    </p:spTree>
  </p:cSld>
  <p:clrMapOvr>
    <a:masterClrMapping/>
  </p:clrMapOvr>
  <p:transition spd="med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597181"/>
              </p:ext>
            </p:extLst>
          </p:nvPr>
        </p:nvGraphicFramePr>
        <p:xfrm>
          <a:off x="467544" y="1196752"/>
          <a:ext cx="8424936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71601" y="40466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Исполнение бюджета Вознесенского округа Нижегородской области</a:t>
            </a:r>
            <a:endParaRPr lang="ru-RU" dirty="0"/>
          </a:p>
        </p:txBody>
      </p:sp>
    </p:spTree>
  </p:cSld>
  <p:clrMapOvr>
    <a:masterClrMapping/>
  </p:clrMapOvr>
  <p:transition spd="med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1296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/>
              <a:t>                                           ОБЪЕМ МУНИЦИПАЛЬНОГО ДОЛГА</a:t>
            </a:r>
            <a:endParaRPr lang="ru-RU" sz="1400" dirty="0" smtClean="0"/>
          </a:p>
          <a:p>
            <a:r>
              <a:rPr lang="ru-RU" sz="1400" b="1" i="1" dirty="0" smtClean="0"/>
              <a:t>Муниципальный долг – совокупность долговых обязательств муниципального образования, возникающие из муниципальных займов (заимствований), принятых на себя муниципальным образованием гарантий (поручительств),  а также принятые на себя муниципальным образованием обязательств третьих лиц.</a:t>
            </a:r>
            <a:endParaRPr lang="ru-RU" sz="1400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082136086"/>
              </p:ext>
            </p:extLst>
          </p:nvPr>
        </p:nvGraphicFramePr>
        <p:xfrm>
          <a:off x="395536" y="1484784"/>
          <a:ext cx="8280920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cover/>
  </p:transition>
</p:sld>
</file>

<file path=ppt/theme/theme1.xml><?xml version="1.0" encoding="utf-8"?>
<a:theme xmlns:a="http://schemas.openxmlformats.org/drawingml/2006/main" name="kf-budget-dlya-grazhdan-2017-1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kf-budget-dlya-grazhdan-2017-19</Template>
  <TotalTime>6513</TotalTime>
  <Words>111</Words>
  <Application>Microsoft Office PowerPoint</Application>
  <PresentationFormat>Экран (4:3)</PresentationFormat>
  <Paragraphs>10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kf-budget-dlya-grazhdan-2017-19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fu7</dc:creator>
  <cp:lastModifiedBy>Kutkina</cp:lastModifiedBy>
  <cp:revision>980</cp:revision>
  <cp:lastPrinted>2016-11-28T06:14:40Z</cp:lastPrinted>
  <dcterms:created xsi:type="dcterms:W3CDTF">2016-11-11T08:46:48Z</dcterms:created>
  <dcterms:modified xsi:type="dcterms:W3CDTF">2026-03-26T12:42:52Z</dcterms:modified>
</cp:coreProperties>
</file>